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Instrument Sans"/>
      <p:regular r:id="rId38"/>
      <p:bold r:id="rId39"/>
      <p:italic r:id="rId40"/>
      <p:boldItalic r:id="rId41"/>
    </p:embeddedFont>
    <p:embeddedFont>
      <p:font typeface="Karla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strumentSans-italic.fntdata"/><Relationship Id="rId20" Type="http://schemas.openxmlformats.org/officeDocument/2006/relationships/slide" Target="slides/slide15.xml"/><Relationship Id="rId42" Type="http://schemas.openxmlformats.org/officeDocument/2006/relationships/font" Target="fonts/Karla-regular.fntdata"/><Relationship Id="rId41" Type="http://schemas.openxmlformats.org/officeDocument/2006/relationships/font" Target="fonts/InstrumentSans-boldItalic.fntdata"/><Relationship Id="rId22" Type="http://schemas.openxmlformats.org/officeDocument/2006/relationships/slide" Target="slides/slide17.xml"/><Relationship Id="rId44" Type="http://schemas.openxmlformats.org/officeDocument/2006/relationships/font" Target="fonts/Karla-italic.fntdata"/><Relationship Id="rId21" Type="http://schemas.openxmlformats.org/officeDocument/2006/relationships/slide" Target="slides/slide16.xml"/><Relationship Id="rId43" Type="http://schemas.openxmlformats.org/officeDocument/2006/relationships/font" Target="fonts/Karla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Karl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InstrumentSans-bold.fntdata"/><Relationship Id="rId16" Type="http://schemas.openxmlformats.org/officeDocument/2006/relationships/slide" Target="slides/slide11.xml"/><Relationship Id="rId38" Type="http://schemas.openxmlformats.org/officeDocument/2006/relationships/font" Target="fonts/Instrument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996a92d7eb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996a92d7eb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69996a93ecec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69996a93ecec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69996a9409d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69996a9409d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69996a9409fb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69996a9409fb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69996a940a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69996a940a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69996a9421e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69996a9421e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69996a9454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69996a9454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69996a946bbe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69996a946bbe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69996a946bf5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69996a946bf5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69996a947e1d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69996a947e1d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69996a947ed2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69996a947ed2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996a9311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996a9311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69996a9481da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69996a9481da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69996a949caf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69996a949caf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69996a949ce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69996a949ce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69996a949d2d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69996a949d2d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69996a94b5d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69996a94b5d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69996a94d208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69996a94d208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69996a94ee1b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69996a94ee1b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69996a95228b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69996a95228b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69996a9559f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69996a9559f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69996a9585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69996a9585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996a9324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996a9324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69996a95cacd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69996a95cacd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69996a9617fc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69996a9617fc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69996a9632e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69996a9632e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69996a935e82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69996a935e82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69996a936f4e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69996a936f4e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69996a939aba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69996a939aba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69996a93cfa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69996a93cfa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69996a93ea1e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69996a93ea1e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69996a93ea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69996a93ea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5" Type="http://schemas.openxmlformats.org/officeDocument/2006/relationships/image" Target="../media/image17.jpg"/><Relationship Id="rId6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3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35.jpg"/><Relationship Id="rId5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32.png"/><Relationship Id="rId5" Type="http://schemas.openxmlformats.org/officeDocument/2006/relationships/image" Target="../media/image3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Relationship Id="rId4" Type="http://schemas.openxmlformats.org/officeDocument/2006/relationships/image" Target="../media/image22.png"/><Relationship Id="rId5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26.jpg"/><Relationship Id="rId6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Relationship Id="rId4" Type="http://schemas.openxmlformats.org/officeDocument/2006/relationships/image" Target="../media/image24.png"/><Relationship Id="rId5" Type="http://schemas.openxmlformats.org/officeDocument/2006/relationships/image" Target="../media/image3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Relationship Id="rId4" Type="http://schemas.openxmlformats.org/officeDocument/2006/relationships/image" Target="../media/image3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Relationship Id="rId4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11.jpg"/><Relationship Id="rId6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Metoda Mersului Invers</a:t>
            </a:r>
            <a:endParaRPr b="1" sz="325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Cum să dezlegăm misterele matematicii pas cu pas!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Exemplul 1: Adunări și Scăderi</a:t>
            </a:r>
            <a:endParaRPr b="1" sz="325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Gândesc un număr. Scăzând 10 și adunând 5, obțin 15.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Rezultat: 15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Inversul +5 este -5: 15 - 5 = 10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Inversul -10 este +10: 10 + 10 = 20.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Numărul inițial este 20.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Adevărat sau Fals și de ce? ✅​  ❌​ 🤔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 metoda mersului invers, ordinea operațiilor rămâne aceeași ca în enunț.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ADEVĂRAT</a:t>
            </a:r>
            <a:endParaRPr b="1" sz="20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FALS</a:t>
            </a:r>
            <a:endParaRPr b="1" sz="20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Acum e timpul să explici de ce...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Adevărat sau Fals și de ce? ✅​  ❌​ 🤔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 metoda mersului invers, ordinea operațiilor rămâne aceeași ca în enunț.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3714750" y="196596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285750" y="26860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 ce este așa?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Ordinea nu contează în matematică dacă semnele sunt corecte.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 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Trebuie să inversăm atât operațiile, cât și ordinea lor (de la sfârșit la început). ✅​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794510"/>
            <a:ext cx="8572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Exemplul 2: Înmulțiri și Împărțiri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285750" y="800100"/>
            <a:ext cx="85725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un număr este împărțit la 3 și rezultatul este 9, ce număr am avut?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285750" y="3943350"/>
            <a:ext cx="857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Mergem invers: 9 x 3 = 27. Numărul este 27!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/>
          <p:nvPr/>
        </p:nvSpPr>
        <p:spPr>
          <a:xfrm>
            <a:off x="171450" y="30861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3097530" y="30861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6035040" y="30861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14300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14300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1430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Cum rezolvăm o problemă complexă?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285750" y="35433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Scrierea exercițiului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Șir: (a + 2) x 4 = 16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3211830" y="35433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Identificarea ordinii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Observă care este ultima operație făcută.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6149340" y="35433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Calculul invers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Calculează: 16 ÷ 4 = 4; apoi 4 - 2 = 2.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/>
          <p:nvPr/>
        </p:nvSpPr>
        <p:spPr>
          <a:xfrm>
            <a:off x="285750" y="16002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Mic quiz de control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Întrebarea 1: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Care este opusul împărțirii?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Întrebarea 2: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 ce număr începem calculul invers?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Întrebarea 3: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a - 7 = 10, cât este a?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Mic quiz de control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Răspunsul 1: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Înmulțirea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Răspunsul 2: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 ultimul rezultat din enunț.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Răspunsul 3: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17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Atenție la paranteze!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Ce facem cu ele?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Parantezele grupează numere. Pentru a le rezolva, desfășurăm operațiile invers, începând cu paranteza.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Exemplu: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(a + 3) x 2 = 10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Împărțim la 2: 10 ÷ 2 = 5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Avem a + 3 = 5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Aflăm a: 5 - 3 = 2.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Potrivește cuvintele cu definițiile 🎯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Împărțire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6" name="Google Shape;226;p30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Adunare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Opusul scăderii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Opusul înmulțirii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Opusul împărțirii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Opusul adunării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Potrivește cuvintele cu definițiile 🎯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Împărțire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Adunare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Opusul înmulțirii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Opusul împărțirii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Opusul adunării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8" name="Google Shape;258;p31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Opusul scăderii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Ce vom învăța astăzi?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Astăzi vom deveni mici detectivi ai numerelor!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înțelegem ce înseamnă să mergi „invers” în matematică.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descoperim „perechile magice” de operații.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rezolvăm probleme care par grele la început.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verificăm dacă am lucrat corect.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Problema merelor din coș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Bunica are un coș cu mere. Îi dă Mariei jumătate, apoi mai mănâncă ea 2 mere și îi mai rămân 5. Câte mere au fost?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gândim invers: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Rămân 5 mere.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mâncat 2? Invers înseamnă că le punem la loc: 5 + 2 = 7.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I-a dat jumătate Mariei? Invers înseamnă că dublăm: 7 x 2 = 14.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Care este ordinea corectă? 🥚​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2" name="Google Shape;272;p33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Pune pașii în ordinea corectă pentru a afla 'a' din: (a + 4) ÷ 2 = 5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3" name="Google Shape;273;p33"/>
          <p:cNvSpPr txBox="1"/>
          <p:nvPr/>
        </p:nvSpPr>
        <p:spPr>
          <a:xfrm>
            <a:off x="1714500" y="17716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Înmulțim 5 cu 2 (opusul lui ÷2)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4" name="Google Shape;274;p33"/>
          <p:cNvSpPr txBox="1"/>
          <p:nvPr/>
        </p:nvSpPr>
        <p:spPr>
          <a:xfrm>
            <a:off x="1714500" y="25146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Scădem 4 din 10 (opusul lui +4)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5" name="Google Shape;275;p33"/>
          <p:cNvSpPr txBox="1"/>
          <p:nvPr/>
        </p:nvSpPr>
        <p:spPr>
          <a:xfrm>
            <a:off x="1714500" y="32575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Identificăm rezultatul final: 5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6" name="Google Shape;276;p33"/>
          <p:cNvSpPr txBox="1"/>
          <p:nvPr/>
        </p:nvSpPr>
        <p:spPr>
          <a:xfrm>
            <a:off x="1714500" y="40005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Obținem 10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7" name="Google Shape;277;p33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Care este ordinea corectă? 🥚​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3" name="Google Shape;283;p34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Pune pașii în ordinea corectă pentru a afla 'a' din: (a + 4) ÷ 2 = 5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4" name="Google Shape;284;p34"/>
          <p:cNvSpPr txBox="1"/>
          <p:nvPr/>
        </p:nvSpPr>
        <p:spPr>
          <a:xfrm>
            <a:off x="1714500" y="17716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Identificăm rezultatul final: 5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5" name="Google Shape;285;p34"/>
          <p:cNvSpPr txBox="1"/>
          <p:nvPr/>
        </p:nvSpPr>
        <p:spPr>
          <a:xfrm>
            <a:off x="7635240" y="18859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1714500" y="25146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Înmulțim 5 cu 2 (opusul lui ÷2)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7635240" y="26289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1714500" y="32575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Obținem 10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7635240" y="33718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0" name="Google Shape;290;p34"/>
          <p:cNvSpPr txBox="1"/>
          <p:nvPr/>
        </p:nvSpPr>
        <p:spPr>
          <a:xfrm>
            <a:off x="1714500" y="40005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Scădem 4 din 10 (opusul lui +4)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1" name="Google Shape;291;p34"/>
          <p:cNvSpPr txBox="1"/>
          <p:nvPr/>
        </p:nvSpPr>
        <p:spPr>
          <a:xfrm>
            <a:off x="7635240" y="411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2" name="Google Shape;292;p3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Cum verificăm rezultatul?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99" name="Google Shape;299;p3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 detectiv bun verifică mereu probele!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După ce ai găsit numărul (de exemplu 14), pune-l în locul lui 'a' în problema originală și fă calculele normal (de la stânga la dreapta).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obții același rezultat final ca în poveste, ai lucrat corect!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Completează spațiile libere 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6" name="Google Shape;306;p36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Pentru a găsi un număr necunoscut, schimbăm ____ cu scăderea și ____ cu înmulțirea.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7" name="Google Shape;307;p36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Bancă de cuvinte 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adunarea, împărțirea, paranteza, sum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8" name="Google Shape;308;p36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Completează spațiile libere 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Pentru a găsi un număr necunoscut, schimbăm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adunarea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cu scăderea și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împărțirea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cu înmulțirea.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6" name="Google Shape;316;p37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Bancă de cuvinte 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adunarea, împărțirea, paranteza, sum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7" name="Google Shape;317;p3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Mersul invers vs. Calculul direct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25" name="Google Shape;325;p38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Calcul Direct: Știm începutul, căutăm sfârșitul.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6" name="Google Shape;326;p38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Mers Invers: Știm sfârșitul, căutăm începutul.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Discută!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4" name="Google Shape;334;p39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Discuție în clasă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Unde mai putem folosi 'mersul invers' în viața de zi cu zi, în afara orelor de matematică?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Discută!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1" name="Google Shape;341;p40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Ai fi putut spune...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Revenim pe același drum, remontăm obiecte, ne amintim ziua de la prezent spre trecut sau dezlegăm un ghem.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120" y="1908810"/>
            <a:ext cx="2697480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Provocarea detectivului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50" name="Google Shape;350;p41"/>
          <p:cNvSpPr txBox="1"/>
          <p:nvPr/>
        </p:nvSpPr>
        <p:spPr>
          <a:xfrm>
            <a:off x="3806190" y="1440180"/>
            <a:ext cx="41949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Rezolvă pe caiet: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i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Mă gândesc la un număr. Îl înmulțesc cu 5, apoi scad 10 și obțin 40. Care este numărul?</a:t>
            </a:r>
            <a:endParaRPr i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1440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85750" y="16002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Cuvinte Cheie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5750" y="33147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Număr necunoscut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Numărul pe care nu îl știm la început, adesea notat cu 'a' sau 'x'.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211830" y="27432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Operație inversă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Acțiunea opusă: de exemplu, scăderea este opusul adunării.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023610" y="32004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Rezultat final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Numărul la care ajungem la sfârșitul tuturor calculului.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3086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440180"/>
            <a:ext cx="3314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Fii creativ 🖼️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58" name="Google Shape;358;p42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Creează propria problemă!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Scrie o scurtă poveste cu un număr secret (ca cea cu merele bunicii) și dă-o colegului de bancă să o rezolve folosind metoda mersului invers.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 ce vei avea nevoie: 🎨​ 🖌️</a:t>
            </a:r>
            <a:r>
              <a:rPr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0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Caiet, Creion, Imaginaț</a:t>
            </a: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ie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Recapitulare finală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65" name="Google Shape;365;p43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 uitați cei trei pași simpli: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Uită-te la final!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Fă totul pe dos!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(+ devine -, x devine ÷)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AutoNum type="arabicPeriod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Verifică la sfârșit!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Sunteți acum experți în metoda mersului invers!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4"/>
          <p:cNvSpPr txBox="1"/>
          <p:nvPr/>
        </p:nvSpPr>
        <p:spPr>
          <a:xfrm>
            <a:off x="27432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Felicitări!</a:t>
            </a:r>
            <a:endParaRPr b="1" sz="325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Ați descifrat toate codurile de astăzi. Matematica este mult mai ușoară când știi să mergi în ambele direcții!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Povestea Numărului ascuns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Imaginați-vă că un prieten se gândește la un număr. Îi adaugă 5 și obține 12.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Cum aflăm numărul?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Pentru a găsi numărul de start, trebuie să facem drumul înapoi! Dacă el a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adunat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noi trebuie să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scădem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12 - 5 = 7.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Numărul secret era 7!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Perechile de Operații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85750" y="4171950"/>
            <a:ext cx="857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Pentru a merge invers, folosim opusul fiecărei operații!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14287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/>
          <p:nvPr/>
        </p:nvSpPr>
        <p:spPr>
          <a:xfrm>
            <a:off x="435483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72923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Regulile de Aur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4287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285750" y="33147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Pornim de la sfârșit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Începem întotdeauna cu ultimul rezultat cunoscut.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35483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3211830" y="33147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Schimbăm semnul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Fiecare operație se transformă în perechea ei opusă.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2923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149340" y="33147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Calculăm pas cu pas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Rezolvăm pe rând, până ajungem la numărul de la început.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Schema Mersului Invers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Verificare rapidă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la finalul unei probleme am obținut 20 după ce am înmulțit cu 2, ce operație facem pentru a merge invers?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Adunăm 2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Scădem 2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Împărțim la 2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Înmulțim cu 20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Verificare rapidă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la finalul unei probleme am obținut 20 după ce am înmulțit cu 2, ce operație facem pentru a merge invers?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Adunăm 2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Scădem 2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Împărțim la 2</a:t>
            </a:r>
            <a:endParaRPr b="1" sz="20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8515350" y="33147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Înmulțim cu 20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