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Instrument Sans"/>
      <p:regular r:id="rId39"/>
      <p:bold r:id="rId40"/>
      <p:italic r:id="rId41"/>
      <p:boldItalic r:id="rId42"/>
    </p:embeddedFont>
    <p:embeddedFont>
      <p:font typeface="Karla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strumentSans-bold.fntdata"/><Relationship Id="rId20" Type="http://schemas.openxmlformats.org/officeDocument/2006/relationships/slide" Target="slides/slide15.xml"/><Relationship Id="rId42" Type="http://schemas.openxmlformats.org/officeDocument/2006/relationships/font" Target="fonts/InstrumentSans-boldItalic.fntdata"/><Relationship Id="rId41" Type="http://schemas.openxmlformats.org/officeDocument/2006/relationships/font" Target="fonts/InstrumentSans-italic.fntdata"/><Relationship Id="rId22" Type="http://schemas.openxmlformats.org/officeDocument/2006/relationships/slide" Target="slides/slide17.xml"/><Relationship Id="rId44" Type="http://schemas.openxmlformats.org/officeDocument/2006/relationships/font" Target="fonts/Karla-bold.fntdata"/><Relationship Id="rId21" Type="http://schemas.openxmlformats.org/officeDocument/2006/relationships/slide" Target="slides/slide16.xml"/><Relationship Id="rId43" Type="http://schemas.openxmlformats.org/officeDocument/2006/relationships/font" Target="fonts/Karla-regular.fntdata"/><Relationship Id="rId24" Type="http://schemas.openxmlformats.org/officeDocument/2006/relationships/slide" Target="slides/slide19.xml"/><Relationship Id="rId46" Type="http://schemas.openxmlformats.org/officeDocument/2006/relationships/font" Target="fonts/Karla-boldItalic.fntdata"/><Relationship Id="rId23" Type="http://schemas.openxmlformats.org/officeDocument/2006/relationships/slide" Target="slides/slide18.xml"/><Relationship Id="rId45" Type="http://schemas.openxmlformats.org/officeDocument/2006/relationships/font" Target="fonts/Karl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InstrumentSans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96a752d92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96a752d92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9996a7655be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9996a7655be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996a76667b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996a76667b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69996a7666a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69996a7666a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69996a7666bf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69996a7666bf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69996a76783c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69996a76783c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69996a76b8c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69996a76b8c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69996a76c9d0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69996a76c9d0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69996a76c9f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69996a76c9f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69996a76dae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69996a76dae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69996a76db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69996a76db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96a755b39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96a755b39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69996a76dd6e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69996a76dd6e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69996a770ffc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69996a770ffc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69996a772ab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69996a772ab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69996a7745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69996a7745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69996a7756af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69996a7756af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69996a7756e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69996a7756e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69996a7757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69996a7757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69996a776a89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69996a776a89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69996a77a6c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69996a77a6c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69996a77cec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69996a77cec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996a756c80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996a756c80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69996a7817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69996a7817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69996a7832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69996a7832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69996a784e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69996a784e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69996a7865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69996a7865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9996a75a32b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9996a75a32b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996a75b57f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996a75b57f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9996a75e7ba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9996a75e7ba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69996a763ab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69996a763ab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69996a763af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69996a763af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69996a763dbb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69996a763dbb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3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5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6.png"/><Relationship Id="rId5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5.jpg"/><Relationship Id="rId6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3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Relationship Id="rId4" Type="http://schemas.openxmlformats.org/officeDocument/2006/relationships/image" Target="../media/image33.png"/><Relationship Id="rId5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754880" y="6858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Metoda Comparației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Cum rezolvăm probleme comparând cantități?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Prof. Octavian Horia MINDA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Aflarea valorii unitare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Pasul decisiv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După ce am scăzut rândurile, am rămas cu: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caiete = 24 lei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afla cât costă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 singur caiet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împărțim suma la numărul de obiecte rămase: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24 ÷ 3 = 8 lei (un caiet).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și de ce? ✅​  ❌​ 🤔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Putem folosi metoda comparației dacă ambele tipuri de obiecte au cantități diferite în cele două situații?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ADEVĂRAT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FALS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Acum e timpul să explici de ce...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și de ce? ✅​  ❌​ 🤔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Putem folosi metoda comparației dacă ambele tipuri de obiecte au cantități diferite în cele două situații?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285750" y="26860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este așa?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Nu, metoda funcționează doar dacă un rând are deja obiecte identice.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Da, dar trebuie întâi să înmulțim un rând pentru a face un tip de obiecte egal. ✅​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Cazul 2: Aduceți la același termen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Uneori, niciun obiect nu are aceeași cantitate.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Exemplu: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mere ... 2 pere ... 12 lei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6 mere ... 5 pere ... 27 lei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Truc: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Înmulțim primul rând cu 2 pentru a avea 6 mere în ambele părți!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17145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09753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603504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Cum egalăm cantitățile?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28575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Alegem obiectul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Decidem pe care vrem să îl eliminăm.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321183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rândul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TOATE numerele de pe acel rând.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614934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Acum că avem un număr egal, putem scădea.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Repetiția este mama învățăturii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1: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 operație folosim pentru a elimina obiectele identice?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2: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 facem dacă nu avem obiecte în număr egal?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3: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După ce aflăm valoarea unui obiect, prin ce operație aflăm valoarea celuilalt?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Repetiția este mama învățăturii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1: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Scăderea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2: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unul dintre rânduri (aducem la același termen).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3: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Înlocuire și apoi scădere/împărțire.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Să finalizăm problema!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7432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Înlocuirea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știm că un caiet e 8 lei și aveam: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caiete + 2 creioane = 30 lei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Calculăm: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x 8 = 24 lei (caietele)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30 - 24 = 6 lei (cele 2 creioane)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6 : 2 = 3 lei (un creion).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Potrivește cuvintele cu definițiile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Valoare unitară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Diferență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Eliminare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Egalare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Prețul sau mărimea unui singur obiect.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Înmulțirea pentru a obține același număr de obiecte.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Înlăturarea unor date prin scădere.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Rezultatul scăderii prețurilor sau cantităților.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Potrivește cuvintele cu definițiile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Valoare unitară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Diferență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Eliminare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Egalare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Prețul sau mărimea unui singur obiect.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Rezultatul scăderii prețurilor sau cantităților.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Înlăturarea unor date prin scădere.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Înmulțirea pentru a obține același număr de obiecte.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Ce vom învăța astăzi?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Astăzi vom deveni mici detectivi ai matematicii!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identificăm problemele care se rezolvă prin metoda comparației.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așezăm corect datele problemei pentru a vedea diferențele.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aflăm prețul sau valoarea unui singur obiect.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calculăm valoarea totală folosind rezultatele aflate.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Comparație vizuală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Situația A: Mai puține obiecte, preț mai mic.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Situația B: Mai multe obiecte, preț mai mare.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Completează spațiile libere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5" name="Google Shape;275;p33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rezolva prin metoda comparației, trebuie să avem două ____ în care apar aceleași tipuri de ____, dar în cantități ____.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situații, obiecte, diferite, adunări, animale, egal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Completează spațiile libere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rezolva prin metoda comparației, trebuie să avem două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situații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în care apar aceleași tipuri de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obiecte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dar în cantități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diferite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situații, obiecte, diferite, adunări, animale, egal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Atenție la detalii!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Greșeli frecvente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 uita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să înmulțești și prețul total atunci când egalezi cantitățile!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Verifică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întotdeauna dacă ai scăzut corect.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Alinierea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este secretul: mere sub mere, pere sub pere, lei sub lei.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 este ordinea corectă? 🥚​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Ordonează pașii pentru rezolvarea unei probleme unde trebuie să egalăm cantitățile: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Aflăm prețul unui singur obiect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Scriem datele problemei aliniat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cele două rânduri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un rând pentru a avea obiecte egale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 este ordinea corectă? 🥚​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Ordonează pașii pentru rezolvarea unei probleme unde trebuie să egalăm cantitățile: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Scriem datele problemei aliniat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7635240" y="18859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un rând pentru a avea obiecte egale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7635240" y="26289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cele două rânduri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7635240" y="33718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Aflăm prețul unui singur obiect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7635240" y="411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79451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Exemplu: Jucării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285750" y="800100"/>
            <a:ext cx="8572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 mașinuțe + 3 păpuși = 120 lei. 4 mașinuțe + 3 păpuși = 180 lei.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285750" y="3943350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Diferența de 60 lei (180 - 120) este dată de cele 2 mașinuțe în plus (4 - 2).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Discută!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Discuție în clasă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este important să știm să comparăm prețurile în viața de zi cu zi, de exemplu la supermarket?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Discută!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Ai fi putut spune...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compara oferte, verifica restul, planifica bugetul și înțelege valoarea banilor.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1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Fii creativ 🖼️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Creează propria problemă!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Desenează două coșuri de cumpărături cu fructe diferite. Scrie lângă fiecare coș un preț total imaginar. Apoi, provoacă-ți colegul de bancă să afle prețul unui singur fruct folosind metoda învățată!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vei avea nevoie: 🎨​ 🖌️</a:t>
            </a:r>
            <a:r>
              <a:rPr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Caiet de matematică, Creioane colorate, Rig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lă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Cuvinte cheie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Comparație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Comparăm obiecte: asemănări și deosebiri.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211830" y="27432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Eliminare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Înlăturăm părțile identice pentru a rămâne doar cu diferența.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14934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Diferență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Diferența de cantitate sau preț.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✅​  ❌​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58" name="Google Shape;358;p42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scădem două rânduri de date, obiectele care au aceeași cantitate dispar (se anulează).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0" name="Google Shape;360;p42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ADEVĂRAT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FALS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3" name="Google Shape;363;p4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✅​  ❌​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scădem două rânduri de date, obiectele care au aceeași cantitate dispar (se anulează).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1" name="Google Shape;371;p4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2" name="Google Shape;372;p43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3" name="Google Shape;373;p43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ADEVĂRAT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4" name="Google Shape;374;p43"/>
          <p:cNvSpPr txBox="1"/>
          <p:nvPr/>
        </p:nvSpPr>
        <p:spPr>
          <a:xfrm>
            <a:off x="571500" y="4000500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Exact! Scăzând aceeași cantitate din ea însăși, rezultatul este zero, ceea ce ne permite să ne concentrăm pe restul obiectelor.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Rezumat: Metoda comparației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81" name="Google Shape;381;p4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25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Aliniem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datele corect.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Egalăm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cantitățile dacă e nevoie.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pentru a elimina o necunoscută.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Aflăm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valoarea unitară.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Înlocuim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pentru a afla restul valorilor.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Bravo! Acum sunteți experți în comparații!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" y="-4572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Provocarea finală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89" name="Google Shape;389;p45"/>
          <p:cNvSpPr txBox="1"/>
          <p:nvPr/>
        </p:nvSpPr>
        <p:spPr>
          <a:xfrm>
            <a:off x="3863340" y="139446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Lucrați în perechi și explicați-vă unul altuia fiecare pas pe care îl faceți. Cine termină primul primește o steluță de detectiv!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Când folosim această metodă?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Scenariul din piață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Imaginați-vă că mergeți la piață. Știți cât costă un pachet de mere și pere, dar nu știți prețul fiecărui fruct separat.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Folosim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Metoda Comparației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atunci când avem două situații diferite în care apar aceleași tipuri de obiecte, dar în cantități diferite.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40" y="1485900"/>
            <a:ext cx="19773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4860" y="1428750"/>
            <a:ext cx="1828800" cy="218313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🔍​ Să spionăm un exemplu super interesant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!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811530"/>
            <a:ext cx="8572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Iată ce au cumpărat doi buni prieteni de la piațǎ 🛍️​: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40030" y="3589020"/>
            <a:ext cx="8572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💡​ Observați că numărul de banane este identic! Tot secretul stă în diferența de portocale! 📓​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198882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656082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840" y="1737360"/>
            <a:ext cx="148590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3380" y="1771650"/>
            <a:ext cx="1303020" cy="11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8060" y="1714500"/>
            <a:ext cx="132588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2860" y="53721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Pașii de rezolvare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98882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33147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Așezarea datelor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Scriem mărimile de același fel unele sub altele.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56082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686300" y="33147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Scăderea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rândurile între ele pentru a elimina obiectele identice.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77190" y="1977390"/>
            <a:ext cx="404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banane...................7 portocale= 24lei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banane...................4 portocale= 15lei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--------------------------------------------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11480" y="2788920"/>
            <a:ext cx="6858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0 banane..................3 portocale= 9lei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258050" y="3006090"/>
            <a:ext cx="168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 portocale=9lei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Verificare rapidă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3 pixuri și 2 gume costă 10 lei, iar 5 pixuri și 2 gume costă 14 lei, ce obiecte eliminăm prin scădere?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Pixurile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Gumele de șters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Toate obiectele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Niciun obiect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Verificare rapidă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3 pixuri și 2 gume costă 10 lei, iar 5 pixuri și 2 gume costă 14 lei, ce obiecte eliminăm prin scădere?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Pixurile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Gumele de șters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Toate obiectele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Niciun obiect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Modelul matematic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